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643" y="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Segoe UI Black"/>
                <a:cs typeface="Segoe UI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Segoe UI Black"/>
                <a:cs typeface="Segoe UI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Segoe UI Black"/>
                <a:cs typeface="Segoe UI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6184900" cy="6858000"/>
          </a:xfrm>
          <a:custGeom>
            <a:avLst/>
            <a:gdLst/>
            <a:ahLst/>
            <a:cxnLst/>
            <a:rect l="l" t="t" r="r" b="b"/>
            <a:pathLst>
              <a:path w="6184900" h="6858000">
                <a:moveTo>
                  <a:pt x="2779268" y="0"/>
                </a:moveTo>
                <a:lnTo>
                  <a:pt x="0" y="0"/>
                </a:lnTo>
                <a:lnTo>
                  <a:pt x="0" y="6857999"/>
                </a:lnTo>
                <a:lnTo>
                  <a:pt x="2779268" y="6857999"/>
                </a:lnTo>
                <a:lnTo>
                  <a:pt x="6184392" y="3429000"/>
                </a:lnTo>
                <a:lnTo>
                  <a:pt x="2779268" y="0"/>
                </a:lnTo>
                <a:close/>
              </a:path>
            </a:pathLst>
          </a:custGeom>
          <a:solidFill>
            <a:srgbClr val="D1B0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6184900" cy="6858000"/>
          </a:xfrm>
          <a:custGeom>
            <a:avLst/>
            <a:gdLst/>
            <a:ahLst/>
            <a:cxnLst/>
            <a:rect l="l" t="t" r="r" b="b"/>
            <a:pathLst>
              <a:path w="6184900" h="6858000">
                <a:moveTo>
                  <a:pt x="0" y="0"/>
                </a:moveTo>
                <a:lnTo>
                  <a:pt x="2779268" y="0"/>
                </a:lnTo>
                <a:lnTo>
                  <a:pt x="6184392" y="3429000"/>
                </a:lnTo>
                <a:lnTo>
                  <a:pt x="2779268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D1B0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5546090" cy="6858000"/>
          </a:xfrm>
          <a:custGeom>
            <a:avLst/>
            <a:gdLst/>
            <a:ahLst/>
            <a:cxnLst/>
            <a:rect l="l" t="t" r="r" b="b"/>
            <a:pathLst>
              <a:path w="5546090" h="6858000">
                <a:moveTo>
                  <a:pt x="2168144" y="0"/>
                </a:moveTo>
                <a:lnTo>
                  <a:pt x="0" y="0"/>
                </a:lnTo>
                <a:lnTo>
                  <a:pt x="0" y="6857999"/>
                </a:lnTo>
                <a:lnTo>
                  <a:pt x="2168144" y="6857999"/>
                </a:lnTo>
                <a:lnTo>
                  <a:pt x="5545836" y="3429000"/>
                </a:lnTo>
                <a:lnTo>
                  <a:pt x="2168144" y="0"/>
                </a:lnTo>
                <a:close/>
              </a:path>
            </a:pathLst>
          </a:custGeom>
          <a:solidFill>
            <a:srgbClr val="0F2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5546090" cy="6858000"/>
          </a:xfrm>
          <a:custGeom>
            <a:avLst/>
            <a:gdLst/>
            <a:ahLst/>
            <a:cxnLst/>
            <a:rect l="l" t="t" r="r" b="b"/>
            <a:pathLst>
              <a:path w="5546090" h="6858000">
                <a:moveTo>
                  <a:pt x="0" y="0"/>
                </a:moveTo>
                <a:lnTo>
                  <a:pt x="2168144" y="0"/>
                </a:lnTo>
                <a:lnTo>
                  <a:pt x="5545836" y="3429000"/>
                </a:lnTo>
                <a:lnTo>
                  <a:pt x="2168144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897380"/>
            <a:ext cx="1645919" cy="328117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Segoe UI Black"/>
                <a:cs typeface="Segoe UI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32816" y="111252"/>
            <a:ext cx="0" cy="955040"/>
          </a:xfrm>
          <a:custGeom>
            <a:avLst/>
            <a:gdLst/>
            <a:ahLst/>
            <a:cxnLst/>
            <a:rect l="l" t="t" r="r" b="b"/>
            <a:pathLst>
              <a:path h="955040">
                <a:moveTo>
                  <a:pt x="0" y="954659"/>
                </a:moveTo>
                <a:lnTo>
                  <a:pt x="0" y="0"/>
                </a:lnTo>
              </a:path>
            </a:pathLst>
          </a:custGeom>
          <a:ln w="12192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717396" y="5587"/>
            <a:ext cx="1466601" cy="147977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394970" cy="6858000"/>
          </a:xfrm>
          <a:custGeom>
            <a:avLst/>
            <a:gdLst/>
            <a:ahLst/>
            <a:cxnLst/>
            <a:rect l="l" t="t" r="r" b="b"/>
            <a:pathLst>
              <a:path w="394970" h="6858000">
                <a:moveTo>
                  <a:pt x="154317" y="0"/>
                </a:moveTo>
                <a:lnTo>
                  <a:pt x="0" y="0"/>
                </a:lnTo>
                <a:lnTo>
                  <a:pt x="0" y="6857999"/>
                </a:lnTo>
                <a:lnTo>
                  <a:pt x="154317" y="6857999"/>
                </a:lnTo>
                <a:lnTo>
                  <a:pt x="394716" y="3429000"/>
                </a:lnTo>
                <a:lnTo>
                  <a:pt x="154317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394970" cy="6858000"/>
          </a:xfrm>
          <a:custGeom>
            <a:avLst/>
            <a:gdLst/>
            <a:ahLst/>
            <a:cxnLst/>
            <a:rect l="l" t="t" r="r" b="b"/>
            <a:pathLst>
              <a:path w="394970" h="6858000">
                <a:moveTo>
                  <a:pt x="0" y="0"/>
                </a:moveTo>
                <a:lnTo>
                  <a:pt x="154317" y="0"/>
                </a:lnTo>
                <a:lnTo>
                  <a:pt x="394716" y="3429000"/>
                </a:lnTo>
                <a:lnTo>
                  <a:pt x="154317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F24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165" y="131826"/>
            <a:ext cx="809180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Segoe UI Black"/>
                <a:cs typeface="Segoe UI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1310" y="1143277"/>
            <a:ext cx="11568430" cy="408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12523" y="6693509"/>
            <a:ext cx="2444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15647" y="66554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2165" y="705434"/>
            <a:ext cx="91255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dirty="0">
                <a:latin typeface="Segoe UI Light"/>
                <a:cs typeface="Segoe UI Light"/>
              </a:rPr>
              <a:t>Comparative</a:t>
            </a:r>
            <a:r>
              <a:rPr sz="1800" b="0" spc="-40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period:</a:t>
            </a:r>
            <a:r>
              <a:rPr sz="1800" b="0" spc="-4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April</a:t>
            </a:r>
            <a:r>
              <a:rPr sz="1800" b="0" spc="-2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2023</a:t>
            </a:r>
            <a:r>
              <a:rPr sz="1800" b="0" spc="-4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to</a:t>
            </a:r>
            <a:r>
              <a:rPr sz="1800" b="0" spc="-30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December</a:t>
            </a:r>
            <a:r>
              <a:rPr sz="1800" b="0" spc="-4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2023</a:t>
            </a:r>
            <a:r>
              <a:rPr sz="1800" b="0" spc="-4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vs</a:t>
            </a:r>
            <a:r>
              <a:rPr sz="1800" b="0" spc="-2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April</a:t>
            </a:r>
            <a:r>
              <a:rPr sz="1800" b="0" spc="-3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2024</a:t>
            </a:r>
            <a:r>
              <a:rPr sz="1800" b="0" spc="-3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to</a:t>
            </a:r>
            <a:r>
              <a:rPr sz="1800" b="0" spc="-20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December</a:t>
            </a:r>
            <a:r>
              <a:rPr sz="1800" b="0" spc="-3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2024</a:t>
            </a:r>
            <a:r>
              <a:rPr sz="1800" b="0" spc="-40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(9</a:t>
            </a:r>
            <a:r>
              <a:rPr sz="1800" b="0" spc="-5" dirty="0">
                <a:latin typeface="Segoe UI Light"/>
                <a:cs typeface="Segoe UI Light"/>
              </a:rPr>
              <a:t> </a:t>
            </a:r>
            <a:r>
              <a:rPr sz="1800" b="0" spc="-10" dirty="0">
                <a:latin typeface="Segoe UI Light"/>
                <a:cs typeface="Segoe UI Light"/>
              </a:rPr>
              <a:t>months)</a:t>
            </a:r>
            <a:endParaRPr sz="1800">
              <a:latin typeface="Segoe UI Light"/>
              <a:cs typeface="Segoe U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Republic</a:t>
            </a:r>
            <a:r>
              <a:rPr spc="-65" dirty="0"/>
              <a:t> </a:t>
            </a:r>
            <a:r>
              <a:rPr dirty="0"/>
              <a:t>of</a:t>
            </a:r>
            <a:r>
              <a:rPr spc="-65" dirty="0"/>
              <a:t> </a:t>
            </a:r>
            <a:r>
              <a:rPr dirty="0"/>
              <a:t>South</a:t>
            </a:r>
            <a:r>
              <a:rPr spc="-60" dirty="0"/>
              <a:t> </a:t>
            </a:r>
            <a:r>
              <a:rPr spc="-10" dirty="0"/>
              <a:t>Africa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02358" y="1126840"/>
          <a:ext cx="11486510" cy="5146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3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9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3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3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3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43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0058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CRIME</a:t>
                      </a:r>
                      <a:r>
                        <a:rPr sz="11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CATEGORY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705" marR="41910" indent="12700" algn="ctr">
                        <a:lnSpc>
                          <a:spcPct val="114399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April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2023 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December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2023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069" marR="42545" indent="12700" algn="ctr">
                        <a:lnSpc>
                          <a:spcPct val="114399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April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2024 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December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2024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Calibri"/>
                          <a:cs typeface="Calibri"/>
                        </a:rPr>
                        <a:t>Count</a:t>
                      </a:r>
                      <a:r>
                        <a:rPr sz="950" b="1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20" dirty="0">
                          <a:latin typeface="Calibri"/>
                          <a:cs typeface="Calibri"/>
                        </a:rPr>
                        <a:t>Diff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6034" algn="ct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Calibri"/>
                          <a:cs typeface="Calibri"/>
                        </a:rPr>
                        <a:t>(%)</a:t>
                      </a:r>
                      <a:r>
                        <a:rPr sz="950" b="1" spc="-10" dirty="0">
                          <a:latin typeface="Calibri"/>
                          <a:cs typeface="Calibri"/>
                        </a:rPr>
                        <a:t> Change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Calibri"/>
                          <a:cs typeface="Calibri"/>
                        </a:rPr>
                        <a:t>Eastern</a:t>
                      </a:r>
                      <a:r>
                        <a:rPr sz="950" b="1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20" dirty="0">
                          <a:latin typeface="Calibri"/>
                          <a:cs typeface="Calibri"/>
                        </a:rPr>
                        <a:t>Cape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8953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Calibri"/>
                          <a:cs typeface="Calibri"/>
                        </a:rPr>
                        <a:t>Free</a:t>
                      </a:r>
                      <a:r>
                        <a:rPr sz="950" b="1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10" dirty="0">
                          <a:latin typeface="Calibri"/>
                          <a:cs typeface="Calibri"/>
                        </a:rPr>
                        <a:t>State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96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81940">
                        <a:lnSpc>
                          <a:spcPct val="100000"/>
                        </a:lnSpc>
                      </a:pPr>
                      <a:r>
                        <a:rPr sz="950" b="1" spc="-10" dirty="0">
                          <a:latin typeface="Calibri"/>
                          <a:cs typeface="Calibri"/>
                        </a:rPr>
                        <a:t>Gauteng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96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50" b="1" dirty="0">
                          <a:latin typeface="Calibri"/>
                          <a:cs typeface="Calibri"/>
                        </a:rPr>
                        <a:t>KwaZulu-</a:t>
                      </a:r>
                      <a:r>
                        <a:rPr sz="950" b="1" spc="-10" dirty="0">
                          <a:latin typeface="Calibri"/>
                          <a:cs typeface="Calibri"/>
                        </a:rPr>
                        <a:t>Natal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32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950" b="1" spc="-10" dirty="0">
                          <a:latin typeface="Calibri"/>
                          <a:cs typeface="Calibri"/>
                        </a:rPr>
                        <a:t>Mpumalanga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96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72415">
                        <a:lnSpc>
                          <a:spcPct val="100000"/>
                        </a:lnSpc>
                      </a:pPr>
                      <a:r>
                        <a:rPr sz="950" b="1" spc="-10" dirty="0">
                          <a:latin typeface="Calibri"/>
                          <a:cs typeface="Calibri"/>
                        </a:rPr>
                        <a:t>Limpopo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96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09855">
                        <a:lnSpc>
                          <a:spcPct val="100000"/>
                        </a:lnSpc>
                      </a:pPr>
                      <a:r>
                        <a:rPr sz="950" b="1" spc="10" dirty="0">
                          <a:latin typeface="Calibri"/>
                          <a:cs typeface="Calibri"/>
                        </a:rPr>
                        <a:t>Northern</a:t>
                      </a:r>
                      <a:r>
                        <a:rPr sz="950" b="1" spc="1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20" dirty="0">
                          <a:latin typeface="Calibri"/>
                          <a:cs typeface="Calibri"/>
                        </a:rPr>
                        <a:t>Cape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96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950" b="1" spc="1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20" dirty="0">
                          <a:latin typeface="Calibri"/>
                          <a:cs typeface="Calibri"/>
                        </a:rPr>
                        <a:t>West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96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sz="950" b="1" spc="10" dirty="0">
                          <a:latin typeface="Calibri"/>
                          <a:cs typeface="Calibri"/>
                        </a:rPr>
                        <a:t>Western</a:t>
                      </a:r>
                      <a:r>
                        <a:rPr sz="950" b="1" spc="1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20" dirty="0">
                          <a:latin typeface="Calibri"/>
                          <a:cs typeface="Calibri"/>
                        </a:rPr>
                        <a:t>Cape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96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6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770">
                <a:tc gridSpan="14">
                  <a:txBody>
                    <a:bodyPr/>
                    <a:lstStyle/>
                    <a:p>
                      <a:pPr marL="1905" algn="ctr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CONTACT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CRIMES</a:t>
                      </a:r>
                      <a:r>
                        <a:rPr sz="1200" b="1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(CRIMES</a:t>
                      </a:r>
                      <a:r>
                        <a:rPr sz="1200" b="1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AGAINST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b="1" spc="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PERSON)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55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Murder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883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19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481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5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-1</a:t>
                      </a:r>
                      <a:r>
                        <a:rPr sz="1100" spc="-3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402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125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6,7%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759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667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645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962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262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863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371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Sexual</a:t>
                      </a:r>
                      <a:r>
                        <a:rPr sz="1100" spc="1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offences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39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990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39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038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952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2,4%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940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988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560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382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082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964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Attempted</a:t>
                      </a:r>
                      <a:r>
                        <a:rPr sz="1100" spc="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murder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807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21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392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60"/>
                        </a:lnSpc>
                      </a:pP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585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26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2,8%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004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503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979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799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352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Assault</a:t>
                      </a:r>
                      <a:r>
                        <a:rPr sz="11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with</a:t>
                      </a:r>
                      <a:r>
                        <a:rPr sz="11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1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intent</a:t>
                      </a:r>
                      <a:r>
                        <a:rPr sz="11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inflict</a:t>
                      </a:r>
                      <a:r>
                        <a:rPr sz="11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grievous</a:t>
                      </a:r>
                      <a:r>
                        <a:rPr sz="11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bodily</a:t>
                      </a:r>
                      <a:r>
                        <a:rPr sz="1100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harm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240"/>
                        </a:lnSpc>
                      </a:pPr>
                      <a:r>
                        <a:rPr sz="1100" spc="-30" dirty="0">
                          <a:latin typeface="Calibri"/>
                          <a:cs typeface="Calibri"/>
                        </a:rPr>
                        <a:t>133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301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40"/>
                        </a:lnSpc>
                      </a:pPr>
                      <a:r>
                        <a:rPr sz="1100" spc="-30" dirty="0">
                          <a:latin typeface="Calibri"/>
                          <a:cs typeface="Calibri"/>
                        </a:rPr>
                        <a:t>136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557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26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2,4%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980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28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605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140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679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291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397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Common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assault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240"/>
                        </a:lnSpc>
                      </a:pPr>
                      <a:r>
                        <a:rPr sz="1100" spc="-30" dirty="0">
                          <a:latin typeface="Calibri"/>
                          <a:cs typeface="Calibri"/>
                        </a:rPr>
                        <a:t>139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832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40"/>
                        </a:lnSpc>
                      </a:pPr>
                      <a:r>
                        <a:rPr sz="1100" spc="-30" dirty="0">
                          <a:latin typeface="Calibri"/>
                          <a:cs typeface="Calibri"/>
                        </a:rPr>
                        <a:t>143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576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744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26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2,7%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535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37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668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31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904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Common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robbery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37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114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35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342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-1</a:t>
                      </a:r>
                      <a:r>
                        <a:rPr sz="1100" spc="-3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772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4,8%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249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777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203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757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086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Robbery</a:t>
                      </a:r>
                      <a:r>
                        <a:rPr sz="11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with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aggravating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circumstances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165"/>
                        </a:lnSpc>
                      </a:pPr>
                      <a:r>
                        <a:rPr sz="1100" spc="-30" dirty="0">
                          <a:latin typeface="Calibri"/>
                          <a:cs typeface="Calibri"/>
                        </a:rPr>
                        <a:t>114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761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165"/>
                        </a:lnSpc>
                      </a:pPr>
                      <a:r>
                        <a:rPr sz="1100" spc="-30" dirty="0">
                          <a:latin typeface="Calibri"/>
                          <a:cs typeface="Calibri"/>
                        </a:rPr>
                        <a:t>105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212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-9</a:t>
                      </a:r>
                      <a:r>
                        <a:rPr sz="1100" spc="-3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549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8,3%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260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675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37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235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091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633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192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002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345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Contact</a:t>
                      </a:r>
                      <a:r>
                        <a:rPr sz="1200" b="1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crime</a:t>
                      </a:r>
                      <a:r>
                        <a:rPr sz="1200" b="1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(Crimes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against</a:t>
                      </a:r>
                      <a:r>
                        <a:rPr sz="1200" b="1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person)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506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688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500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598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-6</a:t>
                      </a:r>
                      <a:r>
                        <a:rPr sz="1200" b="1" spc="1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090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1,2%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54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057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31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949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131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784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88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539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28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139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352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797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33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905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87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076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35">
                <a:tc gridSpan="14">
                  <a:txBody>
                    <a:bodyPr/>
                    <a:lstStyle/>
                    <a:p>
                      <a:pPr marL="635" algn="ctr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SEXUAL</a:t>
                      </a:r>
                      <a:r>
                        <a:rPr sz="12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OFFENCES</a:t>
                      </a:r>
                      <a:r>
                        <a:rPr sz="1200" b="1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BREAKDOWN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Rape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31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979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31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057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2,9%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141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353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833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Sexual</a:t>
                      </a:r>
                      <a:r>
                        <a:rPr sz="1100" spc="1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assault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603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500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1,8%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659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391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275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294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181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275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077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Attempted</a:t>
                      </a:r>
                      <a:r>
                        <a:rPr sz="1100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sexual</a:t>
                      </a:r>
                      <a:r>
                        <a:rPr sz="1100" spc="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offences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842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894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26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2,8%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343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144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245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341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191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171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283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Contact</a:t>
                      </a:r>
                      <a:r>
                        <a:rPr sz="11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sexual</a:t>
                      </a:r>
                      <a:r>
                        <a:rPr sz="11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offences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60"/>
                        </a:lnSpc>
                      </a:pPr>
                      <a:r>
                        <a:rPr sz="1100" spc="-25" dirty="0">
                          <a:latin typeface="Calibri"/>
                          <a:cs typeface="Calibri"/>
                        </a:rPr>
                        <a:t>566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160"/>
                        </a:lnSpc>
                      </a:pPr>
                      <a:r>
                        <a:rPr sz="1100" spc="-25" dirty="0">
                          <a:latin typeface="Calibri"/>
                          <a:cs typeface="Calibri"/>
                        </a:rPr>
                        <a:t>587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26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3,7%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1135">
                <a:tc gridSpan="14">
                  <a:txBody>
                    <a:bodyPr/>
                    <a:lstStyle/>
                    <a:p>
                      <a:pPr marL="6350" algn="ctr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SOME</a:t>
                      </a:r>
                      <a:r>
                        <a:rPr sz="12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SUBCATEGORIES</a:t>
                      </a:r>
                      <a:r>
                        <a:rPr sz="1200" b="1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OF AGGRAVATED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ROBBERY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09855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Carjacking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470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677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-1</a:t>
                      </a:r>
                      <a:r>
                        <a:rPr sz="1100" spc="-3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793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10,3%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403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146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904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890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335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482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433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0985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Robbery</a:t>
                      </a:r>
                      <a:r>
                        <a:rPr sz="110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residential</a:t>
                      </a:r>
                      <a:r>
                        <a:rPr sz="1100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premises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18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036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809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1,3%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803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042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308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985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862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0985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Robbery</a:t>
                      </a:r>
                      <a:r>
                        <a:rPr sz="1100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1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non-residential</a:t>
                      </a:r>
                      <a:r>
                        <a:rPr sz="1100" spc="1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premises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65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276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65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11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783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-2</a:t>
                      </a:r>
                      <a:r>
                        <a:rPr sz="1100" spc="-3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493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17,5%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532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792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966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264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136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0185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1" i="1" spc="-10" dirty="0">
                          <a:latin typeface="Calibri"/>
                          <a:cs typeface="Calibri"/>
                        </a:rPr>
                        <a:t>TRIO</a:t>
                      </a:r>
                      <a:r>
                        <a:rPr sz="1100" b="1" i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spc="-10" dirty="0">
                          <a:latin typeface="Calibri"/>
                          <a:cs typeface="Calibri"/>
                        </a:rPr>
                        <a:t>Crime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1" i="1" spc="-20" dirty="0">
                          <a:latin typeface="Calibri"/>
                          <a:cs typeface="Calibri"/>
                        </a:rPr>
                        <a:t>49</a:t>
                      </a:r>
                      <a:r>
                        <a:rPr sz="1100" b="1" i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spc="-25" dirty="0">
                          <a:latin typeface="Calibri"/>
                          <a:cs typeface="Calibri"/>
                        </a:rPr>
                        <a:t>782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1" i="1" spc="-20" dirty="0">
                          <a:latin typeface="Calibri"/>
                          <a:cs typeface="Calibri"/>
                        </a:rPr>
                        <a:t>45</a:t>
                      </a:r>
                      <a:r>
                        <a:rPr sz="1100" b="1" i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spc="-25" dirty="0">
                          <a:latin typeface="Calibri"/>
                          <a:cs typeface="Calibri"/>
                        </a:rPr>
                        <a:t>269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1" i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-4</a:t>
                      </a:r>
                      <a:r>
                        <a:rPr sz="1100" b="1" i="1" spc="-3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9,1%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1" i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i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544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1" i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i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294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1" i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100" b="1" i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1" i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i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889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1" i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i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164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1" i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i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554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1" i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296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1" i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i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579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1" i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i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Robbery</a:t>
                      </a:r>
                      <a:r>
                        <a:rPr sz="11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cash</a:t>
                      </a:r>
                      <a:r>
                        <a:rPr sz="11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transit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40"/>
                        </a:lnSpc>
                      </a:pPr>
                      <a:r>
                        <a:rPr sz="1100" spc="-25" dirty="0">
                          <a:latin typeface="Calibri"/>
                          <a:cs typeface="Calibri"/>
                        </a:rPr>
                        <a:t>170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40"/>
                        </a:lnSpc>
                      </a:pPr>
                      <a:r>
                        <a:rPr sz="1100" spc="-25" dirty="0">
                          <a:latin typeface="Calibri"/>
                          <a:cs typeface="Calibri"/>
                        </a:rPr>
                        <a:t>105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38,2%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Bank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robbery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40"/>
                        </a:lnSpc>
                      </a:pPr>
                      <a:r>
                        <a:rPr sz="1100" spc="-5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40"/>
                        </a:lnSpc>
                      </a:pPr>
                      <a:r>
                        <a:rPr sz="1100" spc="-5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spc="-5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count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diff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47CFF"/>
                    </a:solidFill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1610">
                <a:tc>
                  <a:txBody>
                    <a:bodyPr/>
                    <a:lstStyle/>
                    <a:p>
                      <a:pPr marL="23495">
                        <a:lnSpc>
                          <a:spcPts val="131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Truck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hijacking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16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521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16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290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15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31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15,2%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ts val="1315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315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100" b="1" spc="-25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315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15"/>
                        </a:lnSpc>
                      </a:pPr>
                      <a:r>
                        <a:rPr sz="1100" b="1" spc="-5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315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315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02358" y="5696983"/>
          <a:ext cx="11496035" cy="1109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3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9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3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3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3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387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1135">
                <a:tc gridSpan="14">
                  <a:txBody>
                    <a:bodyPr/>
                    <a:lstStyle/>
                    <a:p>
                      <a:pPr marR="51435" algn="ctr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CRIMES</a:t>
                      </a:r>
                      <a:r>
                        <a:rPr sz="12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DETECTED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2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RESULT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POLICE</a:t>
                      </a:r>
                      <a:r>
                        <a:rPr sz="12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ACTION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55"/>
                        </a:lnSpc>
                      </a:pPr>
                      <a:r>
                        <a:rPr sz="1100" spc="10" dirty="0">
                          <a:latin typeface="Calibri"/>
                          <a:cs typeface="Calibri"/>
                        </a:rPr>
                        <a:t>Illegal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possession</a:t>
                      </a:r>
                      <a:r>
                        <a:rPr sz="11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firearms</a:t>
                      </a:r>
                      <a:r>
                        <a:rPr sz="11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ammunition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11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886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12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119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55"/>
                        </a:lnSpc>
                      </a:pP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233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255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2,0%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469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634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marR="3175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Drug-related</a:t>
                      </a:r>
                      <a:r>
                        <a:rPr sz="1100" spc="1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crime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240"/>
                        </a:lnSpc>
                      </a:pPr>
                      <a:r>
                        <a:rPr sz="1100" spc="-30" dirty="0">
                          <a:latin typeface="Calibri"/>
                          <a:cs typeface="Calibri"/>
                        </a:rPr>
                        <a:t>127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391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40"/>
                        </a:lnSpc>
                      </a:pPr>
                      <a:r>
                        <a:rPr sz="1100" spc="-30" dirty="0">
                          <a:latin typeface="Calibri"/>
                          <a:cs typeface="Calibri"/>
                        </a:rPr>
                        <a:t>140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773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100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382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ctr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10,5%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593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877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935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204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246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886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 marR="3175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59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897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Driving</a:t>
                      </a:r>
                      <a:r>
                        <a:rPr sz="11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under</a:t>
                      </a:r>
                      <a:r>
                        <a:rPr sz="11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influence</a:t>
                      </a:r>
                      <a:r>
                        <a:rPr sz="1100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alcohol</a:t>
                      </a:r>
                      <a:r>
                        <a:rPr sz="1100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1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drugs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44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555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48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446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891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26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8,7%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994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853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343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305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702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marR="3175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Sexual</a:t>
                      </a:r>
                      <a:r>
                        <a:rPr sz="1100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offences</a:t>
                      </a:r>
                      <a:r>
                        <a:rPr sz="11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detected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1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result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police</a:t>
                      </a:r>
                      <a:r>
                        <a:rPr sz="1100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action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16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853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16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906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053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ctr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26,1%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272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b="1" spc="-5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786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marR="3175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Crime</a:t>
                      </a:r>
                      <a:r>
                        <a:rPr sz="12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detected</a:t>
                      </a:r>
                      <a:r>
                        <a:rPr sz="1200" b="1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result</a:t>
                      </a:r>
                      <a:r>
                        <a:rPr sz="1200" b="1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police</a:t>
                      </a:r>
                      <a:r>
                        <a:rPr sz="12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action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191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685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211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244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559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10,2%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131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445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55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278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28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026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200" b="1" spc="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197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209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b="1" spc="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613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69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3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433</a:t>
                      </a:r>
                      <a:r>
                        <a:rPr sz="1800" spc="-52" baseline="-25462" dirty="0">
                          <a:solidFill>
                            <a:srgbClr val="88888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 baseline="-25462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12165" y="705434"/>
            <a:ext cx="100634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dirty="0">
                <a:latin typeface="Segoe UI Light"/>
                <a:cs typeface="Segoe UI Light"/>
              </a:rPr>
              <a:t>Comparative</a:t>
            </a:r>
            <a:r>
              <a:rPr sz="1800" b="0" spc="-40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period:</a:t>
            </a:r>
            <a:r>
              <a:rPr sz="1800" b="0" spc="-4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April</a:t>
            </a:r>
            <a:r>
              <a:rPr sz="1800" b="0" spc="-2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2023</a:t>
            </a:r>
            <a:r>
              <a:rPr sz="1800" b="0" spc="-4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to</a:t>
            </a:r>
            <a:r>
              <a:rPr sz="1800" b="0" spc="-3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December</a:t>
            </a:r>
            <a:r>
              <a:rPr sz="1800" b="0" spc="-4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2023</a:t>
            </a:r>
            <a:r>
              <a:rPr sz="1800" b="0" spc="-4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vs</a:t>
            </a:r>
            <a:r>
              <a:rPr sz="1800" b="0" spc="-20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April</a:t>
            </a:r>
            <a:r>
              <a:rPr sz="1800" b="0" spc="-40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2024</a:t>
            </a:r>
            <a:r>
              <a:rPr sz="1800" b="0" spc="-3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to</a:t>
            </a:r>
            <a:r>
              <a:rPr sz="1800" b="0" spc="-20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December</a:t>
            </a:r>
            <a:r>
              <a:rPr sz="1800" b="0" spc="-40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2024</a:t>
            </a:r>
            <a:r>
              <a:rPr sz="1800" b="0" spc="-3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(9</a:t>
            </a:r>
            <a:r>
              <a:rPr sz="1800" b="0" spc="-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months)</a:t>
            </a:r>
            <a:r>
              <a:rPr sz="1800" b="0" spc="-35" dirty="0">
                <a:latin typeface="Segoe UI Light"/>
                <a:cs typeface="Segoe UI Light"/>
              </a:rPr>
              <a:t> </a:t>
            </a:r>
            <a:r>
              <a:rPr sz="1800" b="0" dirty="0">
                <a:latin typeface="Segoe UI Light"/>
                <a:cs typeface="Segoe UI Light"/>
              </a:rPr>
              <a:t>…</a:t>
            </a:r>
            <a:r>
              <a:rPr sz="1800" b="0" spc="90" dirty="0">
                <a:latin typeface="Segoe UI Light"/>
                <a:cs typeface="Segoe UI Light"/>
              </a:rPr>
              <a:t> </a:t>
            </a:r>
            <a:r>
              <a:rPr sz="1400" b="0" spc="-10" dirty="0">
                <a:latin typeface="Segoe UI Light"/>
                <a:cs typeface="Segoe UI Light"/>
              </a:rPr>
              <a:t>continue</a:t>
            </a:r>
            <a:endParaRPr sz="1400">
              <a:latin typeface="Segoe UI Light"/>
              <a:cs typeface="Segoe U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Republic</a:t>
            </a:r>
            <a:r>
              <a:rPr spc="-65" dirty="0"/>
              <a:t> </a:t>
            </a:r>
            <a:r>
              <a:rPr dirty="0"/>
              <a:t>of</a:t>
            </a:r>
            <a:r>
              <a:rPr spc="-65" dirty="0"/>
              <a:t> </a:t>
            </a:r>
            <a:r>
              <a:rPr dirty="0"/>
              <a:t>South</a:t>
            </a:r>
            <a:r>
              <a:rPr spc="-60" dirty="0"/>
              <a:t> </a:t>
            </a:r>
            <a:r>
              <a:rPr spc="-10" dirty="0"/>
              <a:t>Africa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02358" y="1126887"/>
          <a:ext cx="11486507" cy="4448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1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9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3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9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3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3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3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5435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0058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CRIME</a:t>
                      </a:r>
                      <a:r>
                        <a:rPr sz="11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CATEGORY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705" marR="41910" indent="12700" algn="ctr">
                        <a:lnSpc>
                          <a:spcPct val="1143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April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2023 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December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2023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069" marR="42545" indent="12700" algn="ctr">
                        <a:lnSpc>
                          <a:spcPct val="1143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April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2024 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December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2024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Calibri"/>
                          <a:cs typeface="Calibri"/>
                        </a:rPr>
                        <a:t>Count</a:t>
                      </a:r>
                      <a:r>
                        <a:rPr sz="950" b="1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20" dirty="0">
                          <a:latin typeface="Calibri"/>
                          <a:cs typeface="Calibri"/>
                        </a:rPr>
                        <a:t>Diff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Calibri"/>
                          <a:cs typeface="Calibri"/>
                        </a:rPr>
                        <a:t>(%)</a:t>
                      </a:r>
                      <a:r>
                        <a:rPr sz="950" b="1" spc="-10" dirty="0">
                          <a:latin typeface="Calibri"/>
                          <a:cs typeface="Calibri"/>
                        </a:rPr>
                        <a:t> Change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57480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Calibri"/>
                          <a:cs typeface="Calibri"/>
                        </a:rPr>
                        <a:t>Eastern</a:t>
                      </a:r>
                      <a:r>
                        <a:rPr sz="950" b="1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20" dirty="0">
                          <a:latin typeface="Calibri"/>
                          <a:cs typeface="Calibri"/>
                        </a:rPr>
                        <a:t>Cape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11112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5425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Calibri"/>
                          <a:cs typeface="Calibri"/>
                        </a:rPr>
                        <a:t>Free</a:t>
                      </a:r>
                      <a:r>
                        <a:rPr sz="950" b="1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10" dirty="0">
                          <a:latin typeface="Calibri"/>
                          <a:cs typeface="Calibri"/>
                        </a:rPr>
                        <a:t>State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96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82575">
                        <a:lnSpc>
                          <a:spcPct val="100000"/>
                        </a:lnSpc>
                      </a:pPr>
                      <a:r>
                        <a:rPr sz="950" b="1" spc="-10" dirty="0">
                          <a:latin typeface="Calibri"/>
                          <a:cs typeface="Calibri"/>
                        </a:rPr>
                        <a:t>Gauteng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96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50" b="1" dirty="0">
                          <a:latin typeface="Calibri"/>
                          <a:cs typeface="Calibri"/>
                        </a:rPr>
                        <a:t>KwaZulu-</a:t>
                      </a:r>
                      <a:r>
                        <a:rPr sz="950" b="1" spc="-10" dirty="0">
                          <a:latin typeface="Calibri"/>
                          <a:cs typeface="Calibri"/>
                        </a:rPr>
                        <a:t>Natal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32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950" b="1" spc="-10" dirty="0">
                          <a:latin typeface="Calibri"/>
                          <a:cs typeface="Calibri"/>
                        </a:rPr>
                        <a:t>Mpumalanga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96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73050">
                        <a:lnSpc>
                          <a:spcPct val="100000"/>
                        </a:lnSpc>
                      </a:pPr>
                      <a:r>
                        <a:rPr sz="950" b="1" spc="-10" dirty="0">
                          <a:latin typeface="Calibri"/>
                          <a:cs typeface="Calibri"/>
                        </a:rPr>
                        <a:t>Limpopo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96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09855">
                        <a:lnSpc>
                          <a:spcPct val="100000"/>
                        </a:lnSpc>
                      </a:pPr>
                      <a:r>
                        <a:rPr sz="950" b="1" spc="10" dirty="0">
                          <a:latin typeface="Calibri"/>
                          <a:cs typeface="Calibri"/>
                        </a:rPr>
                        <a:t>Northern</a:t>
                      </a:r>
                      <a:r>
                        <a:rPr sz="950" b="1" spc="1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20" dirty="0">
                          <a:latin typeface="Calibri"/>
                          <a:cs typeface="Calibri"/>
                        </a:rPr>
                        <a:t>Cape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96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</a:pPr>
                      <a:r>
                        <a:rPr sz="950" b="1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950" b="1" spc="1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20" dirty="0">
                          <a:latin typeface="Calibri"/>
                          <a:cs typeface="Calibri"/>
                        </a:rPr>
                        <a:t>West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96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sz="950" b="1" spc="10" dirty="0">
                          <a:latin typeface="Calibri"/>
                          <a:cs typeface="Calibri"/>
                        </a:rPr>
                        <a:t>Western</a:t>
                      </a:r>
                      <a:r>
                        <a:rPr sz="950" b="1" spc="1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20" dirty="0">
                          <a:latin typeface="Calibri"/>
                          <a:cs typeface="Calibri"/>
                        </a:rPr>
                        <a:t>Cape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096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6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135">
                <a:tc gridSpan="15"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CONTACT-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RELATED</a:t>
                      </a:r>
                      <a:r>
                        <a:rPr sz="1200" b="1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CRIMES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Arson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3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667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3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330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337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12,6%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272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487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158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192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457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5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Malicious</a:t>
                      </a:r>
                      <a:r>
                        <a:rPr sz="11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damage</a:t>
                      </a:r>
                      <a:r>
                        <a:rPr sz="11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property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6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85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398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6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82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098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5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-3</a:t>
                      </a:r>
                      <a:r>
                        <a:rPr sz="1100" spc="-3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25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3,9%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255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55"/>
                        </a:lnSpc>
                      </a:pPr>
                      <a:r>
                        <a:rPr sz="11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536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997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694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674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55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488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345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Contact-related</a:t>
                      </a:r>
                      <a:r>
                        <a:rPr sz="1200" b="1" spc="20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crime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88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065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84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428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-3</a:t>
                      </a:r>
                      <a:r>
                        <a:rPr sz="1200" b="1" spc="1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637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4,1%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200" b="1" spc="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346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023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200" b="1" spc="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155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200" b="1" spc="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895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b="1" spc="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200" b="1" spc="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318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945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35">
                <a:tc gridSpan="15">
                  <a:txBody>
                    <a:bodyPr/>
                    <a:lstStyle/>
                    <a:p>
                      <a:pPr marL="1905" algn="ctr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PROPERTY-RELATED</a:t>
                      </a:r>
                      <a:r>
                        <a:rPr sz="1200" b="1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CRIMES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Burglary</a:t>
                      </a:r>
                      <a:r>
                        <a:rPr sz="11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1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non-residential</a:t>
                      </a:r>
                      <a:r>
                        <a:rPr sz="1100" spc="1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premises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35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44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203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35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37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280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-6</a:t>
                      </a:r>
                      <a:r>
                        <a:rPr sz="1100" spc="-3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15,7%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209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995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463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169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433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698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5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Burglary</a:t>
                      </a:r>
                      <a:r>
                        <a:rPr sz="11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residential</a:t>
                      </a:r>
                      <a:r>
                        <a:rPr sz="1100" spc="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premises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235"/>
                        </a:lnSpc>
                      </a:pPr>
                      <a:r>
                        <a:rPr sz="1100" spc="-30" dirty="0">
                          <a:latin typeface="Calibri"/>
                          <a:cs typeface="Calibri"/>
                        </a:rPr>
                        <a:t>115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710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35"/>
                        </a:lnSpc>
                      </a:pPr>
                      <a:r>
                        <a:rPr sz="1100" spc="-30" dirty="0">
                          <a:latin typeface="Calibri"/>
                          <a:cs typeface="Calibri"/>
                        </a:rPr>
                        <a:t>104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268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255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100" spc="-3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442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25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9,9%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55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040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190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255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55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349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834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702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55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396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5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Theft</a:t>
                      </a:r>
                      <a:r>
                        <a:rPr sz="11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motor</a:t>
                      </a:r>
                      <a:r>
                        <a:rPr sz="11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vehicle</a:t>
                      </a:r>
                      <a:r>
                        <a:rPr sz="110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motorcycle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28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206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884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5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-3</a:t>
                      </a:r>
                      <a:r>
                        <a:rPr sz="1100" spc="-3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11,8%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083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537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255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489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257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Theft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out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from</a:t>
                      </a:r>
                      <a:r>
                        <a:rPr sz="11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motor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vehicle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66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078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60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275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-5</a:t>
                      </a:r>
                      <a:r>
                        <a:rPr sz="1100" spc="-3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803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8,8%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942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896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866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458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058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Stock-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theft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65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506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65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19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776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3,6%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067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883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589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245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545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Property-related</a:t>
                      </a:r>
                      <a:r>
                        <a:rPr sz="1200" b="1" spc="2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crime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274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703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246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483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-28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10,3%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28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047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775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60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40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762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200" b="1" spc="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261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182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42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209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135">
                <a:tc gridSpan="15">
                  <a:txBody>
                    <a:bodyPr/>
                    <a:lstStyle/>
                    <a:p>
                      <a:pPr marL="3175" algn="ctr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OTHER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SERIOUS</a:t>
                      </a:r>
                      <a:r>
                        <a:rPr sz="1200" b="1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CRIMES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spc="10" dirty="0">
                          <a:latin typeface="Calibri"/>
                          <a:cs typeface="Calibri"/>
                        </a:rPr>
                        <a:t>All</a:t>
                      </a:r>
                      <a:r>
                        <a:rPr sz="11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theft</a:t>
                      </a:r>
                      <a:r>
                        <a:rPr sz="11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not</a:t>
                      </a:r>
                      <a:r>
                        <a:rPr sz="11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mentioned</a:t>
                      </a:r>
                      <a:r>
                        <a:rPr sz="11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elsewhere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240"/>
                        </a:lnSpc>
                      </a:pPr>
                      <a:r>
                        <a:rPr sz="1100" spc="-30" dirty="0">
                          <a:latin typeface="Calibri"/>
                          <a:cs typeface="Calibri"/>
                        </a:rPr>
                        <a:t>200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872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40"/>
                        </a:lnSpc>
                      </a:pPr>
                      <a:r>
                        <a:rPr sz="1100" spc="-30" dirty="0">
                          <a:latin typeface="Calibri"/>
                          <a:cs typeface="Calibri"/>
                        </a:rPr>
                        <a:t>184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429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100" spc="-3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443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8,2%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363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50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205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29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699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290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074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868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38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385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Commercial</a:t>
                      </a:r>
                      <a:r>
                        <a:rPr sz="1100" spc="1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crime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93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858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40"/>
                        </a:lnSpc>
                      </a:pPr>
                      <a:r>
                        <a:rPr sz="1100" spc="-30" dirty="0">
                          <a:latin typeface="Calibri"/>
                          <a:cs typeface="Calibri"/>
                        </a:rPr>
                        <a:t>108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272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100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15,4%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395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36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741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382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073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878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r>
                        <a:rPr sz="11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447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23495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Shoplifting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65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40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758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65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32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316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-8</a:t>
                      </a:r>
                      <a:r>
                        <a:rPr sz="1100" spc="-3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442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20,7%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453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468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570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890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087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861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188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100" b="1" spc="-6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089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Other</a:t>
                      </a:r>
                      <a:r>
                        <a:rPr sz="1200" b="1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serious</a:t>
                      </a:r>
                      <a:r>
                        <a:rPr sz="1200" b="1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crime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335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488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325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017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-10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471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3,1%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27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932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97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53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096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562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234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200" b="1" spc="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607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040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65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200" b="1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reported</a:t>
                      </a:r>
                      <a:r>
                        <a:rPr sz="1200" b="1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serious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crime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204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944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156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526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-48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418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4,0%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FF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118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661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69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780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309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430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194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420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67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071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75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32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465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74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445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215</a:t>
                      </a: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151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1221</Words>
  <Application>Microsoft Office PowerPoint</Application>
  <PresentationFormat>Widescreen</PresentationFormat>
  <Paragraphs>632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Segoe UI Black</vt:lpstr>
      <vt:lpstr>Segoe UI Light</vt:lpstr>
      <vt:lpstr>Times New Roman</vt:lpstr>
      <vt:lpstr>Office Theme</vt:lpstr>
      <vt:lpstr>Republic of South Africa</vt:lpstr>
      <vt:lpstr>Republic of South Africa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Response Plan</dc:title>
  <dc:creator>Major General Rabie</dc:creator>
  <cp:lastModifiedBy>Bridgette Canham</cp:lastModifiedBy>
  <cp:revision>1</cp:revision>
  <dcterms:created xsi:type="dcterms:W3CDTF">2025-05-14T07:33:09Z</dcterms:created>
  <dcterms:modified xsi:type="dcterms:W3CDTF">2025-05-14T07:34:20Z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2025-05-14T00:00:00Z</vt:filetime>
  </property>
  <property fmtid="{D5CDD505-2E9C-101B-9397-08002B2CF9AE}" pid="5" name="Producer">
    <vt:lpwstr>Microsoft® PowerPoint® 2016</vt:lpwstr>
  </property>
</Properties>
</file>